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8807429fea41dd" /><Relationship Type="http://schemas.openxmlformats.org/officeDocument/2006/relationships/extended-properties" Target="/docProps/app.xml" Id="R56d0480ecd38422e" /><Relationship Type="http://schemas.openxmlformats.org/officeDocument/2006/relationships/officeDocument" Target="/ppt/presentation.xml" Id="R8708e49ed17345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4f4f9792b24773"/>
  </p:sldMasterIdLst>
  <p:notesMasterIdLst>
    <p:notesMasterId xmlns:r="http://schemas.openxmlformats.org/officeDocument/2006/relationships" r:id="R1f8a9888c2174b48"/>
  </p:notesMasterIdLst>
  <p:sldIdLst>
    <p:sldId xmlns:r="http://schemas.openxmlformats.org/officeDocument/2006/relationships" id="256" r:id="Rbb57dc99711d47c6"/>
    <p:sldId xmlns:r="http://schemas.openxmlformats.org/officeDocument/2006/relationships" id="257" r:id="R250c6e41ce7f4c75"/>
    <p:sldId xmlns:r="http://schemas.openxmlformats.org/officeDocument/2006/relationships" id="258" r:id="Rf7b6dfc533ff4ede"/>
    <p:sldId xmlns:r="http://schemas.openxmlformats.org/officeDocument/2006/relationships" id="259" r:id="R7ccd966820504cd6"/>
    <p:sldId xmlns:r="http://schemas.openxmlformats.org/officeDocument/2006/relationships" id="260" r:id="Rae69a25f3b644624"/>
    <p:sldId xmlns:r="http://schemas.openxmlformats.org/officeDocument/2006/relationships" id="261" r:id="Ra6813714b160471e"/>
    <p:sldId xmlns:r="http://schemas.openxmlformats.org/officeDocument/2006/relationships" id="262" r:id="R0f440801736c4b4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88ff70d37843a3" /><Relationship Type="http://schemas.openxmlformats.org/officeDocument/2006/relationships/slideMaster" Target="/ppt/slideMasters/slideMaster1.xml" Id="R8a4f4f9792b24773" /><Relationship Type="http://schemas.openxmlformats.org/officeDocument/2006/relationships/notesMaster" Target="/ppt/notesMasters/notesMaster1.xml" Id="R1f8a9888c2174b48" /><Relationship Type="http://schemas.openxmlformats.org/officeDocument/2006/relationships/presProps" Target="/ppt/presProps.xml" Id="R7771a7a1ff4b4657" /><Relationship Type="http://schemas.openxmlformats.org/officeDocument/2006/relationships/tableStyles" Target="/ppt/tableStyles.xml" Id="R879c1a56f9fb46b8" /><Relationship Type="http://schemas.openxmlformats.org/officeDocument/2006/relationships/slide" Target="/ppt/slides/slide1.xml" Id="Rbb57dc99711d47c6" /><Relationship Type="http://schemas.openxmlformats.org/officeDocument/2006/relationships/slide" Target="/ppt/slides/slide2.xml" Id="R250c6e41ce7f4c75" /><Relationship Type="http://schemas.openxmlformats.org/officeDocument/2006/relationships/slide" Target="/ppt/slides/slide3.xml" Id="Rf7b6dfc533ff4ede" /><Relationship Type="http://schemas.openxmlformats.org/officeDocument/2006/relationships/slide" Target="/ppt/slides/slide4.xml" Id="R7ccd966820504cd6" /><Relationship Type="http://schemas.openxmlformats.org/officeDocument/2006/relationships/slide" Target="/ppt/slides/slide5.xml" Id="Rae69a25f3b644624" /><Relationship Type="http://schemas.openxmlformats.org/officeDocument/2006/relationships/slide" Target="/ppt/slides/slide6.xml" Id="Ra6813714b160471e" /><Relationship Type="http://schemas.openxmlformats.org/officeDocument/2006/relationships/slide" Target="/ppt/slides/slide7.xml" Id="R0f440801736c4b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cc2be0cb5a45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WISERUNION Mineral">
      <a:dk1>
        <a:srgbClr val="151515"/>
      </a:dk1>
      <a:lt1>
        <a:srgbClr val="FFFFFF"/>
      </a:lt1>
      <a:dk2>
        <a:srgbClr val="59625E"/>
      </a:dk2>
      <a:lt2>
        <a:srgbClr val="F2F3F0"/>
      </a:lt2>
      <a:accent1>
        <a:srgbClr val="368C87"/>
      </a:accent1>
      <a:accent2>
        <a:srgbClr val="286C67"/>
      </a:accent2>
      <a:accent3>
        <a:srgbClr val="69736C"/>
      </a:accent3>
      <a:accent4>
        <a:srgbClr val="A8C2B5"/>
      </a:accent4>
      <a:accent5>
        <a:srgbClr val="D8DED8"/>
      </a:accent5>
      <a:accent6>
        <a:srgbClr val="151515"/>
      </a:accent6>
      <a:hlink>
        <a:srgbClr val="286C67"/>
      </a:hlink>
      <a:folHlink>
        <a:srgbClr val="286C67"/>
      </a:folHlink>
    </a:clrScheme>
    <a:fontScheme name="">
      <a:majorFont>
        <a:latin typeface="Heiti SC"/>
        <a:ea typeface=""/>
        <a:cs typeface=""/>
      </a:majorFont>
      <a:minorFont>
        <a:latin typeface="Heiti SC"/>
        <a:ea typeface=""/>
        <a:cs typeface=""/>
      </a:minorFont>
    </a:fontScheme>
    <a:fmtScheme name="WISERUNION Miner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8b2f2d1a5440c4" /><Relationship Type="http://schemas.openxmlformats.org/officeDocument/2006/relationships/notesMaster" Target="/ppt/notesMasters/notesMaster1.xml" Id="R709c9047eb4b48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222ff5ede14917" /><Relationship Type="http://schemas.openxmlformats.org/officeDocument/2006/relationships/notesMaster" Target="/ppt/notesMasters/notesMaster1.xml" Id="Re9c91b78d6c94c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714555135d4f28" /><Relationship Type="http://schemas.openxmlformats.org/officeDocument/2006/relationships/notesMaster" Target="/ppt/notesMasters/notesMaster1.xml" Id="Rfeb1371872f144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3c5e28665441c6" /><Relationship Type="http://schemas.openxmlformats.org/officeDocument/2006/relationships/notesMaster" Target="/ppt/notesMasters/notesMaster1.xml" Id="R2dd9fbcaed4f4e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96314960df42a3" /><Relationship Type="http://schemas.openxmlformats.org/officeDocument/2006/relationships/notesMaster" Target="/ppt/notesMasters/notesMaster1.xml" Id="Rb2cc03ebaa7d4d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254142df714ddb" /><Relationship Type="http://schemas.openxmlformats.org/officeDocument/2006/relationships/notesMaster" Target="/ppt/notesMasters/notesMaster1.xml" Id="R9610ed2a3eb84c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b5b412f01d4e78" /><Relationship Type="http://schemas.openxmlformats.org/officeDocument/2006/relationships/notesMaster" Target="/ppt/notesMasters/notesMaster1.xml" Id="Rb8572610673347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WISERUNION通用演示模板 v1.0，2026-11-03。方括号均为待替换占位。图表区不含研究数据。联系邮箱：info@weitengfei.com。标志来源：public/brand/logos，原始SVG嵌入。版式延续现有VIS的黑白、留白与文字层级。公开前核对来源、授权、责任和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WISERUNION通用演示模板 v1.0，2026-11-03。方括号均为待替换占位。图表区不含研究数据。联系邮箱：info@weitengfei.com。标志来源：public/brand/logos，原始SVG嵌入。版式延续现有VIS的黑白、留白与文字层级。公开前核对来源、授权、责任和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WISERUNION通用演示模板 v1.0，2026-11-03。方括号均为待替换占位。图表区不含研究数据。联系邮箱：info@weitengfei.com。标志来源：public/brand/logos，原始SVG嵌入。版式延续现有VIS的黑白、留白与文字层级。公开前核对来源、授权、责任和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WISERUNION通用演示模板 v1.0，2026-11-03。方括号均为待替换占位。图表区不含研究数据。联系邮箱：info@weitengfei.com。标志来源：public/brand/logos，原始SVG嵌入。版式延续现有VIS的黑白、留白与文字层级。公开前核对来源、授权、责任和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WISERUNION通用演示模板 v1.0，2026-11-03。方括号均为待替换占位。图表区不含研究数据。联系邮箱：info@weitengfei.com。标志来源：public/brand/logos，原始SVG嵌入。版式延续现有VIS的黑白、留白与文字层级。公开前核对来源、授权、责任和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WISERUNION通用演示模板 v1.0，2026-11-03。方括号均为待替换占位。图表区不含研究数据。联系邮箱：info@weitengfei.com。标志来源：public/brand/logos，原始SVG嵌入。版式延续现有VIS的黑白、留白与文字层级。公开前核对来源、授权、责任和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WISERUNION通用演示模板 v1.0，2026-11-03。方括号均为待替换占位。图表区不含研究数据。联系邮箱：info@weitengfei.com。标志来源：public/brand/logos，原始SVG嵌入。版式延续现有VIS的黑白、留白与文字层级。公开前核对来源、授权、责任和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9a70ed11224e7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205a31544c4f9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bfbfd425b641a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84a8c335794e0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8c3aa479474f5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2b6dd16d084b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1A64D0-BD8C-41D0-94CB-518C447421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0D90F53-8D5E-4EC6-8C7B-C4B61C9BE6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B453901-A64A-42F0-9FF2-3D71AC619C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EAD0B3-287A-4DFC-BF49-380C8DF994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DB19CA1-2554-4EBD-8B8C-6DF2D2622B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44E39BB-D860-45F9-BAAF-E0352E0E9C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A8C174A-92F2-4E93-8A64-A4275427FC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CF4774A-FBA0-4BCE-81EA-A9F47AD680D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AA5F85F-70EF-4C0F-8452-416F2C3C8D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FDA0A8-E0B0-4326-B579-25022959F9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1ee4c90a1a4c88" /><Relationship Type="http://schemas.openxmlformats.org/officeDocument/2006/relationships/slideLayout" Target="/ppt/slideLayouts/slideLayout1.xml" Id="R7509421760104b53" /><Relationship Type="http://schemas.openxmlformats.org/officeDocument/2006/relationships/slideLayout" Target="/ppt/slideLayouts/slideLayout2.xml" Id="R4e48ed88016c4325" /><Relationship Type="http://schemas.openxmlformats.org/officeDocument/2006/relationships/slideLayout" Target="/ppt/slideLayouts/slideLayout3.xml" Id="Rcc3501721c4a4884" /><Relationship Type="http://schemas.openxmlformats.org/officeDocument/2006/relationships/slideLayout" Target="/ppt/slideLayouts/slideLayout4.xml" Id="R963c4cae3865475c" /><Relationship Type="http://schemas.openxmlformats.org/officeDocument/2006/relationships/slideLayout" Target="/ppt/slideLayouts/slideLayout5.xml" Id="Rd7504471aae948e5" /><Relationship Type="http://schemas.openxmlformats.org/officeDocument/2006/relationships/slideLayout" Target="/ppt/slideLayouts/slideLayout6.xml" Id="Rc29b836b366e48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09421760104b53"/>
    <p:sldLayoutId xmlns:r="http://schemas.openxmlformats.org/officeDocument/2006/relationships" id="2147483650" r:id="R4e48ed88016c4325"/>
    <p:sldLayoutId xmlns:r="http://schemas.openxmlformats.org/officeDocument/2006/relationships" id="2147483651" r:id="Rcc3501721c4a4884"/>
    <p:sldLayoutId xmlns:r="http://schemas.openxmlformats.org/officeDocument/2006/relationships" id="2147483652" r:id="R963c4cae3865475c"/>
    <p:sldLayoutId xmlns:r="http://schemas.openxmlformats.org/officeDocument/2006/relationships" id="2147483653" r:id="Rd7504471aae948e5"/>
    <p:sldLayoutId xmlns:r="http://schemas.openxmlformats.org/officeDocument/2006/relationships" id="2147483654" r:id="Rc29b836b366e48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WISERUNION Mineral">
      <a:dk1>
        <a:srgbClr val="151515"/>
      </a:dk1>
      <a:lt1>
        <a:srgbClr val="FFFFFF"/>
      </a:lt1>
      <a:dk2>
        <a:srgbClr val="59625E"/>
      </a:dk2>
      <a:lt2>
        <a:srgbClr val="F2F3F0"/>
      </a:lt2>
      <a:accent1>
        <a:srgbClr val="368C87"/>
      </a:accent1>
      <a:accent2>
        <a:srgbClr val="286C67"/>
      </a:accent2>
      <a:accent3>
        <a:srgbClr val="69736C"/>
      </a:accent3>
      <a:accent4>
        <a:srgbClr val="A8C2B5"/>
      </a:accent4>
      <a:accent5>
        <a:srgbClr val="D8DED8"/>
      </a:accent5>
      <a:accent6>
        <a:srgbClr val="151515"/>
      </a:accent6>
      <a:hlink>
        <a:srgbClr val="286C67"/>
      </a:hlink>
      <a:folHlink>
        <a:srgbClr val="286C67"/>
      </a:folHlink>
    </a:clrScheme>
    <a:fontScheme name="">
      <a:majorFont>
        <a:latin typeface="Heiti SC"/>
        <a:ea typeface=""/>
        <a:cs typeface=""/>
      </a:majorFont>
      <a:minorFont>
        <a:latin typeface="Heiti SC"/>
        <a:ea typeface=""/>
        <a:cs typeface=""/>
      </a:minorFont>
    </a:fontScheme>
    <a:fmtScheme name="WISERUNION Miner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540121e9d84fa0" /><Relationship Type="http://schemas.openxmlformats.org/officeDocument/2006/relationships/image" Target="/ppt/media/image.png" Id="Rb59a16eb4b444f87" /><Relationship Type="http://schemas.openxmlformats.org/officeDocument/2006/relationships/image" Target="/ppt/media/image.svg" Id="R8a559a218322496c" /><Relationship Type="http://schemas.openxmlformats.org/officeDocument/2006/relationships/notesSlide" Target="/ppt/notesSlides/notesSlide1.xml" Id="Rb6766f27923943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3de9d2ac6b422d" /><Relationship Type="http://schemas.openxmlformats.org/officeDocument/2006/relationships/image" Target="/ppt/media/image2.png" Id="R6f710e7965f34c6b" /><Relationship Type="http://schemas.openxmlformats.org/officeDocument/2006/relationships/image" Target="/ppt/media/image2.svg" Id="R0b522a239e7141dc" /><Relationship Type="http://schemas.openxmlformats.org/officeDocument/2006/relationships/notesSlide" Target="/ppt/notesSlides/notesSlide2.xml" Id="Rfdb5b3bfdc8a4e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8557bdf8e041df" /><Relationship Type="http://schemas.openxmlformats.org/officeDocument/2006/relationships/image" Target="/ppt/media/image3.png" Id="R055e928ac9794e06" /><Relationship Type="http://schemas.openxmlformats.org/officeDocument/2006/relationships/image" Target="/ppt/media/image3.svg" Id="Rc9ad3fafc5fe4983" /><Relationship Type="http://schemas.openxmlformats.org/officeDocument/2006/relationships/notesSlide" Target="/ppt/notesSlides/notesSlide3.xml" Id="Rd48ab74a8e4148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8da04644444c5d" /><Relationship Type="http://schemas.openxmlformats.org/officeDocument/2006/relationships/image" Target="/ppt/media/image4.png" Id="R73d842b91d46484b" /><Relationship Type="http://schemas.openxmlformats.org/officeDocument/2006/relationships/image" Target="/ppt/media/image4.svg" Id="R7cff29cf8608497f" /><Relationship Type="http://schemas.openxmlformats.org/officeDocument/2006/relationships/notesSlide" Target="/ppt/notesSlides/notesSlide4.xml" Id="R92bd10d0c8464a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9439c8815e4a98" /><Relationship Type="http://schemas.openxmlformats.org/officeDocument/2006/relationships/image" Target="/ppt/media/image5.png" Id="R605ca86fd8304a6d" /><Relationship Type="http://schemas.openxmlformats.org/officeDocument/2006/relationships/image" Target="/ppt/media/image5.svg" Id="R125a304146b9489f" /><Relationship Type="http://schemas.openxmlformats.org/officeDocument/2006/relationships/notesSlide" Target="/ppt/notesSlides/notesSlide5.xml" Id="R93a41aecb9bd4c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d41272eac84b6f" /><Relationship Type="http://schemas.openxmlformats.org/officeDocument/2006/relationships/image" Target="/ppt/media/image6.png" Id="R979d903e07074236" /><Relationship Type="http://schemas.openxmlformats.org/officeDocument/2006/relationships/image" Target="/ppt/media/image6.svg" Id="Rb86625f4ef39481d" /><Relationship Type="http://schemas.openxmlformats.org/officeDocument/2006/relationships/notesSlide" Target="/ppt/notesSlides/notesSlide6.xml" Id="Ra7fad074acf144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16227af7d14576" /><Relationship Type="http://schemas.openxmlformats.org/officeDocument/2006/relationships/image" Target="/ppt/media/image7.png" Id="Rd70d09afed194d20" /><Relationship Type="http://schemas.openxmlformats.org/officeDocument/2006/relationships/image" Target="/ppt/media/image7.svg" Id="R9db34367730c4c8a" /><Relationship Type="http://schemas.openxmlformats.org/officeDocument/2006/relationships/notesSlide" Target="/ppt/notesSlides/notesSlide7.xml" Id="R4dbc05d1553f40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5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ED9A04-BE6C-44F5-A908-696A2AB6F5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9a16eb4b444f87">
            <a:extLst>
              <a:ext uri="{96DAC541-7B7A-43D3-8B79-37D633B846F1}">
                <asvg:svgBlip xmlns:asvg="http://schemas.microsoft.com/office/drawing/2016/SVG/main" r:embed="R8a559a218322496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457200"/>
            <a:ext cx="2724150" cy="666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A2F104-66BB-4F18-8B2A-D3DAD8DA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defPPr>
            <a:lvl1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1pPr>
            <a:lvl2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2pPr>
            <a:lvl3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3pPr>
            <a:lvl4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4pPr>
            <a:lvl5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5pPr>
            <a:lvl6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6pPr>
            <a:lvl7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7pPr>
            <a:lvl8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8pPr>
            <a:lvl9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pPr>
            <a:r>
              <a:rPr sz="1050" b="0">
                <a:solidFill>
                  <a:srgbClr val="B7BCB9"/>
                </a:solidFill>
                <a:latin typeface="Heiti SC"/>
                <a:ea typeface="Heiti SC"/>
                <a:cs typeface="Heiti SC"/>
              </a:rPr>
              <a:t>01   WISERUNION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5F6DA7-3704-4379-8E08-23093151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defPPr>
            <a:lvl1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1pPr>
            <a:lvl2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2pPr>
            <a:lvl3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3pPr>
            <a:lvl4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4pPr>
            <a:lvl5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5pPr>
            <a:lvl6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6pPr>
            <a:lvl7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7pPr>
            <a:lvl8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8pPr>
            <a:lvl9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525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5250" b="1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[演示主题]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4DA5EA-5739-4855-9B8B-F1F2B316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defPPr>
            <a:lvl1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1pPr>
            <a:lvl2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2pPr>
            <a:lvl3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3pPr>
            <a:lvl4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4pPr>
            <a:lvl5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5pPr>
            <a:lvl6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6pPr>
            <a:lvl7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7pPr>
            <a:lvl8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8pPr>
            <a:lvl9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D3D6D2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D3D6D2"/>
                </a:solidFill>
                <a:latin typeface="Heiti SC"/>
                <a:ea typeface="Heiti SC"/>
                <a:cs typeface="Heiti SC"/>
              </a:rPr>
              <a:t>[副标题或需要回答的问题]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FEE155-7FCA-48DF-890A-AC3EC3F1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defPPr>
            <a:lvl1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1pPr>
            <a:lvl2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2pPr>
            <a:lvl3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3pPr>
            <a:lvl4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4pPr>
            <a:lvl5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5pPr>
            <a:lvl6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6pPr>
            <a:lvl7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7pPr>
            <a:lvl8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8pPr>
            <a:lvl9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pPr>
            <a:r>
              <a:rPr sz="1650" b="0">
                <a:solidFill>
                  <a:srgbClr val="B7BCB9"/>
                </a:solidFill>
                <a:latin typeface="Heiti SC"/>
                <a:ea typeface="Heiti SC"/>
                <a:cs typeface="Heiti SC"/>
              </a:rPr>
              <a:t>[汇报人]    [YYYY-MM-DD]    [版本与传播状态]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60D2F-4B26-40C1-AD2B-3F5717B5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190750"/>
            <a:ext cx="762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8C87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8615479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C29F82-8DAC-4256-9686-71CA0EAD28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710e7965f34c6b">
            <a:extLst>
              <a:ext uri="{96DAC541-7B7A-43D3-8B79-37D633B846F1}">
                <asvg:svgBlip xmlns:asvg="http://schemas.microsoft.com/office/drawing/2016/SVG/main" r:embed="R0b522a239e7141d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457200"/>
            <a:ext cx="2724150" cy="666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431DE-C9EC-4476-BD4E-9F7C63B7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议程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316CDD-6E18-4476-A7BC-B05E95605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0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02   WISERUNION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182D14-83A6-4D1F-A40B-8FCE00B4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defPPr>
            <a:lvl1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1pPr>
            <a:lvl2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2pPr>
            <a:lvl3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3pPr>
            <a:lvl4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4pPr>
            <a:lvl5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5pPr>
            <a:lvl6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6pPr>
            <a:lvl7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7pPr>
            <a:lvl8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8pPr>
            <a:lvl9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pPr>
            <a:r>
              <a:rPr sz="1950" b="0">
                <a:solidFill>
                  <a:srgbClr val="286C67"/>
                </a:solidFill>
                <a:latin typeface="Heiti SC"/>
                <a:ea typeface="Heiti SC"/>
                <a:cs typeface="Heiti SC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B8F5E3-54E3-4434-B1B2-D170BF2E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6700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[研究问题与背景]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47F8D-88A1-4D5D-BC80-FCF3F826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defPPr>
            <a:lvl1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1pPr>
            <a:lvl2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2pPr>
            <a:lvl3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3pPr>
            <a:lvl4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4pPr>
            <a:lvl5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5pPr>
            <a:lvl6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6pPr>
            <a:lvl7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7pPr>
            <a:lvl8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8pPr>
            <a:lvl9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pPr>
            <a:r>
              <a:rPr sz="1950" b="0">
                <a:solidFill>
                  <a:srgbClr val="286C67"/>
                </a:solidFill>
                <a:latin typeface="Heiti SC"/>
                <a:ea typeface="Heiti SC"/>
                <a:cs typeface="Heiti SC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C9D37B-6680-4817-9B53-14E75F23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0995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[证据与判断]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BA2931-4058-4A53-B38D-9CCD29223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defPPr>
            <a:lvl1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1pPr>
            <a:lvl2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2pPr>
            <a:lvl3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3pPr>
            <a:lvl4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4pPr>
            <a:lvl5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5pPr>
            <a:lvl6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6pPr>
            <a:lvl7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7pPr>
            <a:lvl8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8pPr>
            <a:lvl9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pPr>
            <a:r>
              <a:rPr sz="1950" b="0">
                <a:solidFill>
                  <a:srgbClr val="286C67"/>
                </a:solidFill>
                <a:latin typeface="Heiti SC"/>
                <a:ea typeface="Heiti SC"/>
                <a:cs typeface="Heiti SC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5DE469-1AC0-42CE-B367-37DD19DA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15290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[方案范围与条件]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117F62-7AC6-4229-AF3D-CDDDB780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9585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defPPr>
            <a:lvl1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1pPr>
            <a:lvl2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2pPr>
            <a:lvl3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3pPr>
            <a:lvl4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4pPr>
            <a:lvl5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5pPr>
            <a:lvl6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6pPr>
            <a:lvl7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7pPr>
            <a:lvl8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8pPr>
            <a:lvl9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86C67"/>
                </a:solidFill>
                <a:latin typeface="Heiti SC"/>
                <a:ea typeface="Heiti SC"/>
                <a:cs typeface="Heiti SC"/>
              </a:defRPr>
            </a:pPr>
            <a:r>
              <a:rPr sz="1950" b="0">
                <a:solidFill>
                  <a:srgbClr val="286C67"/>
                </a:solidFill>
                <a:latin typeface="Heiti SC"/>
                <a:ea typeface="Heiti SC"/>
                <a:cs typeface="Heiti SC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0E416B-3C56-4C78-89D3-B20794EF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89585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[下一步行动]</a:t>
            </a:r>
          </a:p>
        </p:txBody>
      </p:sp>
    </p:spTree>
    <p:extLst>
      <p:ext uri="{BB962C8B-B14F-4D97-AF65-F5344CB8AC3E}">
        <p14:creationId xmlns:p14="http://schemas.microsoft.com/office/powerpoint/2010/main" val="4557791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979ABE-C323-40CE-BF8C-751053987E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e928ac9794e06">
            <a:extLst>
              <a:ext uri="{96DAC541-7B7A-43D3-8B79-37D633B846F1}">
                <asvg:svgBlip xmlns:asvg="http://schemas.microsoft.com/office/drawing/2016/SVG/main" r:embed="Rc9ad3fafc5fe498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457200"/>
            <a:ext cx="2724150" cy="666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A07D3-22F2-48BD-8A38-D6CEFA9B0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研究问题与证据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05CA9C-D332-4870-AE4A-251E1E91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0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03   WISERUNION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E2EE4-DCCB-466D-96FE-BE42B986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24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[需要回答的问题]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A0FB4-3C80-4271-B032-758E15DC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71875"/>
            <a:ext cx="4857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defPPr>
            <a:lvl1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1pPr>
            <a:lvl2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2pPr>
            <a:lvl3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3pPr>
            <a:lvl4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4pPr>
            <a:lvl5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5pPr>
            <a:lvl6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6pPr>
            <a:lvl7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7pPr>
            <a:lvl8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8pPr>
            <a:lvl9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pPr>
            <a:r>
              <a:rPr sz="1875" b="0">
                <a:solidFill>
                  <a:srgbClr val="59625E"/>
                </a:solidFill>
                <a:latin typeface="Heiti SC"/>
                <a:ea typeface="Heiti SC"/>
                <a:cs typeface="Heiti SC"/>
              </a:rPr>
              <a:t>[问题背景、对象与研究期间]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pPr>
            <a:r>
              <a:rPr sz="1875" b="0">
                <a:solidFill>
                  <a:srgbClr val="59625E"/>
                </a:solidFill>
                <a:latin typeface="Heiti SC"/>
                <a:ea typeface="Heiti SC"/>
                <a:cs typeface="Heiti SC"/>
              </a:rPr>
              <a:t>[适用范围与排除项]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509952-E8F6-4F32-A8C9-E5529726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67000"/>
            <a:ext cx="38100" cy="2819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6C6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9AD7E5-65EF-4AE8-9E8C-AB517868D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14625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24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[关键证据或观察]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30C83-4610-4D87-BF61-BC1F15E7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71875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defPPr>
            <a:lvl1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1pPr>
            <a:lvl2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2pPr>
            <a:lvl3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3pPr>
            <a:lvl4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4pPr>
            <a:lvl5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5pPr>
            <a:lvl6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6pPr>
            <a:lvl7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7pPr>
            <a:lvl8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8pPr>
            <a:lvl9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pPr>
            <a:r>
              <a:rPr sz="1875" b="0">
                <a:solidFill>
                  <a:srgbClr val="59625E"/>
                </a:solidFill>
                <a:latin typeface="Heiti SC"/>
                <a:ea typeface="Heiti SC"/>
                <a:cs typeface="Heiti SC"/>
              </a:rPr>
              <a:t>[来源、日期与位置]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pPr>
            <a:r>
              <a:rPr sz="1875" b="0">
                <a:solidFill>
                  <a:srgbClr val="59625E"/>
                </a:solidFill>
                <a:latin typeface="Heiti SC"/>
                <a:ea typeface="Heiti SC"/>
                <a:cs typeface="Heiti SC"/>
              </a:rPr>
              <a:t>[事实、判断及待验证假设]</a:t>
            </a:r>
          </a:p>
        </p:txBody>
      </p:sp>
    </p:spTree>
    <p:extLst>
      <p:ext uri="{BB962C8B-B14F-4D97-AF65-F5344CB8AC3E}">
        <p14:creationId xmlns:p14="http://schemas.microsoft.com/office/powerpoint/2010/main" val="426529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1D90D5-F567-47F6-8CE8-507B3D6FAF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842b91d46484b">
            <a:extLst>
              <a:ext uri="{96DAC541-7B7A-43D3-8B79-37D633B846F1}">
                <asvg:svgBlip xmlns:asvg="http://schemas.microsoft.com/office/drawing/2016/SVG/main" r:embed="R7cff29cf8608497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457200"/>
            <a:ext cx="2724150" cy="666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9577D-0520-40D3-8CED-BAE40CD0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图表与数据说明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B671B6-3DF9-4277-AFF2-6897BC3C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0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04   WISERUNION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FD8D59-C29D-4F12-BC28-B9CB1FE3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43200"/>
            <a:ext cx="19050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9B9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05760-D223-4205-B039-5B585FE5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353050"/>
            <a:ext cx="723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29B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E828A8-1630-4B70-B932-217B33E3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476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[图表区域]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1D1E92-D15A-4FE8-B188-1F422B8D6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238625"/>
            <a:ext cx="609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725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[替换为可编辑图表或数据表]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C959C-DDAB-4271-91F8-395D85E3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3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[单位]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00B23E-AB0B-4F11-8FE6-FF29CCA0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76875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3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[分类或期间]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06D237-9AE6-4BF0-9389-0670BC1C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5750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21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[分析要点]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6A39D4-617B-4921-A49E-C688CD7C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619500"/>
            <a:ext cx="2381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defPPr>
            <a:lvl1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1pPr>
            <a:lvl2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2pPr>
            <a:lvl3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3pPr>
            <a:lvl4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4pPr>
            <a:lvl5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5pPr>
            <a:lvl6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6pPr>
            <a:lvl7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7pPr>
            <a:lvl8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8pPr>
            <a:lvl9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pPr>
            <a:r>
              <a:rPr sz="1650" b="0">
                <a:solidFill>
                  <a:srgbClr val="59625E"/>
                </a:solidFill>
                <a:latin typeface="Heiti SC"/>
                <a:ea typeface="Heiti SC"/>
                <a:cs typeface="Heiti SC"/>
              </a:rPr>
              <a:t>[结论]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pPr>
            <a:r>
              <a:rPr sz="1650" b="0">
                <a:solidFill>
                  <a:srgbClr val="59625E"/>
                </a:solidFill>
                <a:latin typeface="Heiti SC"/>
                <a:ea typeface="Heiti SC"/>
                <a:cs typeface="Heiti SC"/>
              </a:rPr>
              <a:t>[适用条件]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>
                <a:solidFill>
                  <a:srgbClr val="59625E"/>
                </a:solidFill>
                <a:latin typeface="Heiti SC"/>
                <a:ea typeface="Heiti SC"/>
                <a:cs typeface="Heiti SC"/>
              </a:defRPr>
            </a:pPr>
            <a:r>
              <a:rPr sz="1650" b="0">
                <a:solidFill>
                  <a:srgbClr val="59625E"/>
                </a:solidFill>
                <a:latin typeface="Heiti SC"/>
                <a:ea typeface="Heiti SC"/>
                <a:cs typeface="Heiti SC"/>
              </a:rPr>
              <a:t>[数据限制]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B77E7E-1ABD-4EF8-BF95-858EDEC2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876925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275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数据来源：[名称、日期、口径]   当前图示仅为布局占位，不含业务数据。</a:t>
            </a:r>
          </a:p>
        </p:txBody>
      </p:sp>
    </p:spTree>
    <p:extLst>
      <p:ext uri="{BB962C8B-B14F-4D97-AF65-F5344CB8AC3E}">
        <p14:creationId xmlns:p14="http://schemas.microsoft.com/office/powerpoint/2010/main" val="16994708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7DCC8-EBAD-41CF-93BC-127B1FC871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5ca86fd8304a6d">
            <a:extLst>
              <a:ext uri="{96DAC541-7B7A-43D3-8B79-37D633B846F1}">
                <asvg:svgBlip xmlns:asvg="http://schemas.microsoft.com/office/drawing/2016/SVG/main" r:embed="R125a304146b9489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457200"/>
            <a:ext cx="2724150" cy="666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B47AEC-7FC5-4ECE-BF98-D7E28372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方案范围与条件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ED288D-1D49-4698-BAB3-E31357CD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0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05   WISERUNION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683E5-10CB-4E69-8568-F7DB1A662BAE}"/>
              </a:ext>
            </a:extLst>
          </p:cNvPr>
          <p:cNvGraphicFramePr/>
          <p:nvPr/>
        </p:nvGraphicFramePr>
        <p:xfrm>
          <a:off xmlns:a="http://schemas.openxmlformats.org/drawingml/2006/main" x="685800" y="2714625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3714750"/>
                <a:gridCol w="4248150"/>
              </a:tblGrid>
              <a:tr h="88900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事项</a:t>
                      </a:r>
                    </a:p>
                  </a:txBody>
                  <a:tcPr marL="91440" marR="91440" marT="45720" marB="45720">
                    <a:solidFill>
                      <a:srgbClr val="15151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本期范围</a:t>
                      </a:r>
                    </a:p>
                  </a:txBody>
                  <a:tcPr marL="91440" marR="91440" marT="45720" marB="45720">
                    <a:solidFill>
                      <a:srgbClr val="15151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条件与边界</a:t>
                      </a:r>
                    </a:p>
                  </a:txBody>
                  <a:tcPr marL="91440" marR="91440" marT="45720" marB="45720">
                    <a:solidFill>
                      <a:srgbClr val="151515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[工作模块一]</a:t>
                      </a:r>
                    </a:p>
                  </a:txBody>
                  <a:tcPr marL="91440" marR="91440" marT="45720" marB="45720">
                    <a:solidFill>
                      <a:srgbClr val="F0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[交付成果]</a:t>
                      </a:r>
                    </a:p>
                  </a:txBody>
                  <a:tcPr marL="91440" marR="91440" marT="45720" marB="45720">
                    <a:solidFill>
                      <a:srgbClr val="F0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[责任与验收依据]</a:t>
                      </a:r>
                    </a:p>
                  </a:txBody>
                  <a:tcPr marL="91440" marR="91440" marT="45720" marB="45720">
                    <a:solidFill>
                      <a:srgbClr val="F0F2EF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[工作模块二]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[交付成果]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[前置条件与排除项]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D087D-22EB-4F80-BC4E-1249777B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575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[适用版本、资源条件与待确认项]</a:t>
            </a:r>
          </a:p>
        </p:txBody>
      </p:sp>
    </p:spTree>
    <p:extLst>
      <p:ext uri="{BB962C8B-B14F-4D97-AF65-F5344CB8AC3E}">
        <p14:creationId xmlns:p14="http://schemas.microsoft.com/office/powerpoint/2010/main" val="6718194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7927D-AB34-44A5-97DB-E066E29FE6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9d903e07074236">
            <a:extLst>
              <a:ext uri="{96DAC541-7B7A-43D3-8B79-37D633B846F1}">
                <asvg:svgBlip xmlns:asvg="http://schemas.microsoft.com/office/drawing/2016/SVG/main" r:embed="Rb86625f4ef39481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457200"/>
            <a:ext cx="2724150" cy="666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1142C-E3FC-4056-B329-27DF5C85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defPPr>
            <a:lvl1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1pPr>
            <a:lvl2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2pPr>
            <a:lvl3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3pPr>
            <a:lvl4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4pPr>
            <a:lvl5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5pPr>
            <a:lvl6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6pPr>
            <a:lvl7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7pPr>
            <a:lvl8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8pPr>
            <a:lvl9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151515"/>
                </a:solidFill>
                <a:latin typeface="Heiti SC"/>
                <a:ea typeface="Heiti SC"/>
                <a:cs typeface="Heiti SC"/>
              </a:rPr>
              <a:t>行动安排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85EE85-24D0-4EDB-90E9-34C1901F1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050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06   WISERUNION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C1675-E7AB-4756-8CAB-A365CBC7D234}"/>
              </a:ext>
            </a:extLst>
          </p:cNvPr>
          <p:cNvGraphicFramePr/>
          <p:nvPr/>
        </p:nvGraphicFramePr>
        <p:xfrm>
          <a:off xmlns:a="http://schemas.openxmlformats.org/drawingml/2006/main" x="685800" y="2714625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3333750"/>
                <a:gridCol w="3676650"/>
              </a:tblGrid>
              <a:tr h="88900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下一步</a:t>
                      </a:r>
                    </a:p>
                  </a:txBody>
                  <a:tcPr marL="91440" marR="91440" marT="45720" marB="45720">
                    <a:solidFill>
                      <a:srgbClr val="15151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责任人与日期</a:t>
                      </a:r>
                    </a:p>
                  </a:txBody>
                  <a:tcPr marL="91440" marR="91440" marT="45720" marB="45720">
                    <a:solidFill>
                      <a:srgbClr val="15151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Heiti SC"/>
                          <a:ea typeface="Heiti SC"/>
                          <a:cs typeface="Heiti SC"/>
                        </a:rPr>
                        <a:t>验收成果</a:t>
                      </a:r>
                    </a:p>
                  </a:txBody>
                  <a:tcPr marL="91440" marR="91440" marT="45720" marB="45720">
                    <a:solidFill>
                      <a:srgbClr val="151515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[行动一]</a:t>
                      </a:r>
                    </a:p>
                  </a:txBody>
                  <a:tcPr marL="91440" marR="91440" marT="45720" marB="45720">
                    <a:solidFill>
                      <a:srgbClr val="F0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[责任人]  [日期]</a:t>
                      </a:r>
                    </a:p>
                  </a:txBody>
                  <a:tcPr marL="91440" marR="91440" marT="45720" marB="45720">
                    <a:solidFill>
                      <a:srgbClr val="F0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[可核对的产物]</a:t>
                      </a:r>
                    </a:p>
                  </a:txBody>
                  <a:tcPr marL="91440" marR="91440" marT="45720" marB="45720">
                    <a:solidFill>
                      <a:srgbClr val="F0F2EF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[行动二]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[责任人]  [日期]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51515"/>
                          </a:solidFill>
                          <a:latin typeface="Heiti SC"/>
                          <a:ea typeface="Heiti SC"/>
                          <a:cs typeface="Heiti SC"/>
                        </a:rPr>
                        <a:t>[复核与反馈方式]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34A15F-5DDB-4E51-A4F8-66F52543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defPPr>
            <a:lvl1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1pPr>
            <a:lvl2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2pPr>
            <a:lvl3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3pPr>
            <a:lvl4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4pPr>
            <a:lvl5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5pPr>
            <a:lvl6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6pPr>
            <a:lvl7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7pPr>
            <a:lvl8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8pPr>
            <a:lvl9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9736C"/>
                </a:solidFill>
                <a:latin typeface="Heiti SC"/>
                <a:ea typeface="Heiti SC"/>
                <a:cs typeface="Heiti SC"/>
              </a:defRPr>
            </a:pPr>
            <a:r>
              <a:rPr sz="1575" b="0">
                <a:solidFill>
                  <a:srgbClr val="69736C"/>
                </a:solidFill>
                <a:latin typeface="Heiti SC"/>
                <a:ea typeface="Heiti SC"/>
                <a:cs typeface="Heiti SC"/>
              </a:rPr>
              <a:t>[本次需要确认的事项与接续安排]</a:t>
            </a:r>
          </a:p>
        </p:txBody>
      </p:sp>
    </p:spTree>
    <p:extLst>
      <p:ext uri="{BB962C8B-B14F-4D97-AF65-F5344CB8AC3E}">
        <p14:creationId xmlns:p14="http://schemas.microsoft.com/office/powerpoint/2010/main" val="8239638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515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143330-E7D6-48D5-BFC2-7D426B63B9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d09afed194d20">
            <a:extLst>
              <a:ext uri="{96DAC541-7B7A-43D3-8B79-37D633B846F1}">
                <asvg:svgBlip xmlns:asvg="http://schemas.microsoft.com/office/drawing/2016/SVG/main" r:embed="R9db34367730c4c8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457200"/>
            <a:ext cx="2724150" cy="666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D2DC5D-55CA-4CF8-B354-B5FBEF5B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defPPr>
            <a:lvl1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1pPr>
            <a:lvl2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2pPr>
            <a:lvl3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3pPr>
            <a:lvl4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4pPr>
            <a:lvl5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5pPr>
            <a:lvl6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6pPr>
            <a:lvl7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7pPr>
            <a:lvl8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8pPr>
            <a:lvl9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联系与后续沟通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D6D720-BDA8-4F3E-A98D-71289493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defPPr>
            <a:lvl1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1pPr>
            <a:lvl2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2pPr>
            <a:lvl3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3pPr>
            <a:lvl4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4pPr>
            <a:lvl5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5pPr>
            <a:lvl6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6pPr>
            <a:lvl7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7pPr>
            <a:lvl8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8pPr>
            <a:lvl9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pPr>
            <a:r>
              <a:rPr sz="1050" b="0">
                <a:solidFill>
                  <a:srgbClr val="B7BCB9"/>
                </a:solidFill>
                <a:latin typeface="Heiti SC"/>
                <a:ea typeface="Heiti SC"/>
                <a:cs typeface="Heiti SC"/>
              </a:rPr>
              <a:t>07   WISERUNION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E132B-CE10-4779-AA14-F2C35C21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defPPr>
            <a:lvl1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1pPr>
            <a:lvl2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2pPr>
            <a:lvl3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3pPr>
            <a:lvl4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4pPr>
            <a:lvl5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5pPr>
            <a:lvl6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6pPr>
            <a:lvl7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7pPr>
            <a:lvl8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8pPr>
            <a:lvl9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3000" b="0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[姓名或项目名称]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D6A88-43D1-4872-813A-8A4AD4B9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defPPr>
            <a:lvl1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1pPr>
            <a:lvl2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2pPr>
            <a:lvl3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3pPr>
            <a:lvl4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4pPr>
            <a:lvl5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5pPr>
            <a:lvl6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6pPr>
            <a:lvl7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7pPr>
            <a:lvl8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8pPr>
            <a:lvl9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info@weitengfei.com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BD07EA-835D-4C58-9321-CEFD65781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defPPr>
            <a:lvl1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1pPr>
            <a:lvl2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2pPr>
            <a:lvl3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3pPr>
            <a:lvl4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4pPr>
            <a:lvl5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5pPr>
            <a:lvl6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6pPr>
            <a:lvl7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7pPr>
            <a:lvl8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8pPr>
            <a:lvl9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B7BCB9"/>
                </a:solidFill>
                <a:latin typeface="Heiti SC"/>
                <a:ea typeface="Heiti SC"/>
                <a:cs typeface="Heiti SC"/>
              </a:rPr>
              <a:t>wiserunion.com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C5069-B2A0-4820-B412-EF10F980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defPPr>
            <a:lvl1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1pPr>
            <a:lvl2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2pPr>
            <a:lvl3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3pPr>
            <a:lvl4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4pPr>
            <a:lvl5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5pPr>
            <a:lvl6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6pPr>
            <a:lvl7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7pPr>
            <a:lvl8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8pPr>
            <a:lvl9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B7BCB9"/>
                </a:solidFill>
                <a:latin typeface="Heiti SC"/>
                <a:ea typeface="Heiti SC"/>
                <a:cs typeface="Heiti SC"/>
              </a:defRPr>
            </a:pPr>
            <a:r>
              <a:rPr sz="1950" b="0">
                <a:solidFill>
                  <a:srgbClr val="B7BCB9"/>
                </a:solidFill>
                <a:latin typeface="Heiti SC"/>
                <a:ea typeface="Heiti SC"/>
                <a:cs typeface="Heiti SC"/>
              </a:rPr>
              <a:t>Create together. Grow together.</a:t>
            </a:r>
          </a:p>
        </p:txBody>
      </p:sp>
    </p:spTree>
    <p:extLst>
      <p:ext uri="{BB962C8B-B14F-4D97-AF65-F5344CB8AC3E}">
        <p14:creationId xmlns:p14="http://schemas.microsoft.com/office/powerpoint/2010/main" val="1354859923"/>
      </p:ext>
    </p:extLst>
  </p:cSld>
</p:sld>
</file>

<file path=ppt/theme/theme1.xml><?xml version="1.0" encoding="utf-8"?>
<a:theme xmlns:a="http://schemas.openxmlformats.org/drawingml/2006/main" name="ChatGPT">
  <a:themeElements>
    <a:clrScheme name="WISERUNION Mineral">
      <a:dk1>
        <a:srgbClr val="151515"/>
      </a:dk1>
      <a:lt1>
        <a:srgbClr val="FFFFFF"/>
      </a:lt1>
      <a:dk2>
        <a:srgbClr val="59625E"/>
      </a:dk2>
      <a:lt2>
        <a:srgbClr val="F2F3F0"/>
      </a:lt2>
      <a:accent1>
        <a:srgbClr val="368C87"/>
      </a:accent1>
      <a:accent2>
        <a:srgbClr val="286C67"/>
      </a:accent2>
      <a:accent3>
        <a:srgbClr val="69736C"/>
      </a:accent3>
      <a:accent4>
        <a:srgbClr val="A8C2B5"/>
      </a:accent4>
      <a:accent5>
        <a:srgbClr val="D8DED8"/>
      </a:accent5>
      <a:accent6>
        <a:srgbClr val="151515"/>
      </a:accent6>
      <a:hlink>
        <a:srgbClr val="286C67"/>
      </a:hlink>
      <a:folHlink>
        <a:srgbClr val="286C67"/>
      </a:folHlink>
    </a:clrScheme>
    <a:fontScheme name="">
      <a:majorFont>
        <a:latin typeface="Heiti SC"/>
        <a:ea typeface=""/>
        <a:cs typeface=""/>
      </a:majorFont>
      <a:minorFont>
        <a:latin typeface="Heiti SC"/>
        <a:ea typeface=""/>
        <a:cs typeface=""/>
      </a:minorFont>
    </a:fontScheme>
    <a:fmtScheme name="WISERUNION Miner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2026-11-03T14:58:11.9480000Z</dcterms:created>
  <dcterms:modified xsi:type="dcterms:W3CDTF">2026-11-03T14:58:11.9480000Z</dcterms:modified>
</coreProperties>
</file>